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kip\Desktop\2015%20Abilene\2014_Abilene\Abilene_Outline_14040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'Sheet2 (2)'!$B$28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'Sheet2 (2)'!$A$29:$A$33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'Sheet2 (2)'!$B$29:$B$33</c:f>
              <c:numCache>
                <c:formatCode>0%</c:formatCode>
                <c:ptCount val="5"/>
                <c:pt idx="0">
                  <c:v>0.12</c:v>
                </c:pt>
                <c:pt idx="1">
                  <c:v>0.33</c:v>
                </c:pt>
                <c:pt idx="2">
                  <c:v>0.29499999999999998</c:v>
                </c:pt>
                <c:pt idx="3">
                  <c:v>0.17799999999999999</c:v>
                </c:pt>
                <c:pt idx="4">
                  <c:v>7.6999999999999999E-2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08191400"/>
        <c:axId val="308191792"/>
      </c:barChart>
      <c:catAx>
        <c:axId val="308191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8191792"/>
        <c:crosses val="autoZero"/>
        <c:auto val="1"/>
        <c:lblAlgn val="ctr"/>
        <c:lblOffset val="100"/>
        <c:noMultiLvlLbl val="0"/>
      </c:catAx>
      <c:valAx>
        <c:axId val="30819179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08191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7200" b="1" dirty="0" smtClean="0">
                <a:latin typeface="Calibri" panose="020F0502020204030204" pitchFamily="34" charset="0"/>
              </a:rPr>
              <a:t>AP Exam Scoring</a:t>
            </a:r>
            <a:endParaRPr lang="en-US" sz="7200" b="1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6268" y="2733709"/>
            <a:ext cx="2705100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23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9389" y="625642"/>
            <a:ext cx="9849853" cy="549381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Aft>
                <a:spcPts val="600"/>
              </a:spcAft>
            </a:pPr>
            <a:r>
              <a:rPr lang="en-US" sz="5600" b="1" kern="14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</a:rPr>
              <a:t>PRE-DETERMINED:</a:t>
            </a:r>
          </a:p>
          <a:p>
            <a:pPr algn="ctr">
              <a:spcAft>
                <a:spcPts val="600"/>
              </a:spcAft>
            </a:pPr>
            <a:r>
              <a:rPr lang="en-US" sz="5600" kern="14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</a:rPr>
              <a:t>Total points possible = 150</a:t>
            </a:r>
          </a:p>
          <a:p>
            <a:pPr algn="ctr">
              <a:spcAft>
                <a:spcPts val="600"/>
              </a:spcAft>
              <a:tabLst>
                <a:tab pos="2743200" algn="r"/>
                <a:tab pos="2925445" algn="l"/>
              </a:tabLst>
            </a:pPr>
            <a:r>
              <a:rPr lang="en-US" sz="5600" kern="1400" dirty="0">
                <a:solidFill>
                  <a:srgbClr val="FF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</a:rPr>
              <a:t>Essay section 	=  55%   </a:t>
            </a:r>
            <a:r>
              <a:rPr lang="en-US" sz="5600" kern="1400" dirty="0" smtClean="0">
                <a:solidFill>
                  <a:srgbClr val="FF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</a:rPr>
              <a:t/>
            </a:r>
            <a:br>
              <a:rPr lang="en-US" sz="5600" kern="1400" dirty="0" smtClean="0">
                <a:solidFill>
                  <a:srgbClr val="FF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</a:rPr>
            </a:br>
            <a:r>
              <a:rPr lang="en-US" sz="5600" kern="1400" dirty="0" smtClean="0">
                <a:solidFill>
                  <a:srgbClr val="FF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</a:rPr>
              <a:t>(</a:t>
            </a:r>
            <a:r>
              <a:rPr lang="en-US" sz="5600" kern="1400" dirty="0">
                <a:solidFill>
                  <a:srgbClr val="FF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</a:rPr>
              <a:t>82.5 points)</a:t>
            </a:r>
          </a:p>
          <a:p>
            <a:pPr algn="ctr">
              <a:spcAft>
                <a:spcPts val="600"/>
              </a:spcAft>
              <a:tabLst>
                <a:tab pos="2743200" algn="r"/>
                <a:tab pos="2925445" algn="l"/>
              </a:tabLst>
            </a:pPr>
            <a:r>
              <a:rPr lang="en-US" sz="5600" kern="1400" dirty="0">
                <a:solidFill>
                  <a:srgbClr val="FF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</a:rPr>
              <a:t>Multiple-choice section 	=  45% </a:t>
            </a:r>
            <a:r>
              <a:rPr lang="en-US" sz="5600" kern="1400" dirty="0" smtClean="0">
                <a:solidFill>
                  <a:srgbClr val="FF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</a:rPr>
              <a:t/>
            </a:r>
            <a:br>
              <a:rPr lang="en-US" sz="5600" kern="1400" dirty="0" smtClean="0">
                <a:solidFill>
                  <a:srgbClr val="FF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</a:rPr>
            </a:br>
            <a:r>
              <a:rPr lang="en-US" sz="5600" kern="1400" dirty="0" smtClean="0">
                <a:solidFill>
                  <a:srgbClr val="FF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</a:rPr>
              <a:t>(</a:t>
            </a:r>
            <a:r>
              <a:rPr lang="en-US" sz="5600" kern="1400" dirty="0">
                <a:solidFill>
                  <a:srgbClr val="FF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</a:rPr>
              <a:t>67.5 points)</a:t>
            </a:r>
          </a:p>
        </p:txBody>
      </p:sp>
    </p:spTree>
    <p:extLst>
      <p:ext uri="{BB962C8B-B14F-4D97-AF65-F5344CB8AC3E}">
        <p14:creationId xmlns:p14="http://schemas.microsoft.com/office/powerpoint/2010/main" val="283826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030290"/>
              </p:ext>
            </p:extLst>
          </p:nvPr>
        </p:nvGraphicFramePr>
        <p:xfrm>
          <a:off x="657723" y="657726"/>
          <a:ext cx="9529013" cy="569494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87118"/>
                <a:gridCol w="1588169"/>
                <a:gridCol w="1588169"/>
                <a:gridCol w="1588169"/>
                <a:gridCol w="1588169"/>
                <a:gridCol w="1589219"/>
              </a:tblGrid>
              <a:tr h="1140211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600" kern="1400" cap="all" baseline="0" dirty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Essay </a:t>
                      </a:r>
                      <a:r>
                        <a:rPr lang="en-US" sz="5600" kern="1400" cap="all" baseline="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section</a:t>
                      </a:r>
                      <a:endParaRPr lang="en-US" sz="5600" b="1" kern="1400" cap="all" baseline="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0240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effectLst/>
                        </a:rPr>
                        <a:t>TOTAL </a:t>
                      </a:r>
                      <a:endParaRPr lang="en-US" sz="28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Each Essay </a:t>
                      </a:r>
                      <a:endParaRPr lang="en-US" sz="2800" kern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rgbClr val="C00000"/>
                          </a:solidFill>
                          <a:effectLst/>
                        </a:rPr>
                        <a:t>Each point</a:t>
                      </a:r>
                      <a:br>
                        <a:rPr lang="en-US" sz="2800" kern="1400" dirty="0">
                          <a:solidFill>
                            <a:srgbClr val="C00000"/>
                          </a:solidFill>
                          <a:effectLst/>
                        </a:rPr>
                      </a:br>
                      <a:r>
                        <a:rPr lang="en-US" sz="2800" kern="1400" dirty="0">
                          <a:solidFill>
                            <a:srgbClr val="C00000"/>
                          </a:solidFill>
                          <a:effectLst/>
                        </a:rPr>
                        <a:t>(on the 9-point scale)</a:t>
                      </a:r>
                      <a:endParaRPr lang="en-US" sz="2800" kern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99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effectLst/>
                        </a:rPr>
                        <a:t>points</a:t>
                      </a:r>
                      <a:endParaRPr lang="en-US" sz="28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effectLst/>
                        </a:rPr>
                        <a:t>percent</a:t>
                      </a:r>
                      <a:endParaRPr lang="en-US" sz="28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points</a:t>
                      </a:r>
                      <a:endParaRPr lang="en-US" sz="2800" kern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percent</a:t>
                      </a:r>
                      <a:endParaRPr lang="en-US" sz="2800" kern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rgbClr val="C00000"/>
                          </a:solidFill>
                          <a:effectLst/>
                        </a:rPr>
                        <a:t>points</a:t>
                      </a:r>
                      <a:endParaRPr lang="en-US" sz="2800" kern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rgbClr val="C00000"/>
                          </a:solidFill>
                          <a:effectLst/>
                        </a:rPr>
                        <a:t>percent</a:t>
                      </a:r>
                      <a:endParaRPr lang="en-US" sz="2800" kern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0523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>
                          <a:effectLst/>
                        </a:rPr>
                        <a:t>82.5</a:t>
                      </a:r>
                      <a:endParaRPr lang="en-US" sz="28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 dirty="0">
                          <a:effectLst/>
                        </a:rPr>
                        <a:t>55 %</a:t>
                      </a:r>
                      <a:endParaRPr lang="en-US" sz="28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27.5</a:t>
                      </a:r>
                      <a:endParaRPr lang="en-US" sz="2800" kern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18 %</a:t>
                      </a:r>
                      <a:endParaRPr lang="en-US" sz="2800" kern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>
                          <a:solidFill>
                            <a:srgbClr val="C00000"/>
                          </a:solidFill>
                          <a:effectLst/>
                        </a:rPr>
                        <a:t>3.0556</a:t>
                      </a:r>
                      <a:endParaRPr lang="en-US" sz="2800" kern="14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 dirty="0">
                          <a:solidFill>
                            <a:srgbClr val="C00000"/>
                          </a:solidFill>
                          <a:effectLst/>
                        </a:rPr>
                        <a:t>2.04 %</a:t>
                      </a:r>
                      <a:endParaRPr lang="en-US" sz="2800" kern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533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899972"/>
              </p:ext>
            </p:extLst>
          </p:nvPr>
        </p:nvGraphicFramePr>
        <p:xfrm>
          <a:off x="1122947" y="898357"/>
          <a:ext cx="9144002" cy="574327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23329"/>
                <a:gridCol w="1524336"/>
                <a:gridCol w="1524336"/>
                <a:gridCol w="1523329"/>
                <a:gridCol w="1524336"/>
                <a:gridCol w="1524336"/>
              </a:tblGrid>
              <a:tr h="819584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kern="1400" cap="all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Mulitple</a:t>
                      </a:r>
                      <a:r>
                        <a:rPr lang="en-US" sz="5400" b="1" kern="1400" cap="all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</a:rPr>
                        <a:t>-Choice section</a:t>
                      </a:r>
                      <a:endParaRPr lang="en-US" sz="5400" kern="1400" cap="all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87896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 dirty="0"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  <a:endParaRPr lang="en-US" sz="28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Each passage* </a:t>
                      </a:r>
                      <a:endParaRPr lang="en-US" sz="2800" kern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Each question</a:t>
                      </a:r>
                      <a:endParaRPr lang="en-US" sz="2800" kern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4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>
                          <a:effectLst/>
                          <a:latin typeface="Calibri" panose="020F0502020204030204" pitchFamily="34" charset="0"/>
                        </a:rPr>
                        <a:t>points</a:t>
                      </a:r>
                      <a:endParaRPr lang="en-US" sz="28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  <a:endParaRPr lang="en-US" sz="28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points</a:t>
                      </a:r>
                      <a:endParaRPr lang="en-US" sz="2800" kern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  <a:endParaRPr lang="en-US" sz="2800" kern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points</a:t>
                      </a:r>
                      <a:endParaRPr lang="en-US" sz="2800" kern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kern="1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  <a:endParaRPr lang="en-US" sz="2800" kern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</a:tr>
              <a:tr h="16165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>
                          <a:effectLst/>
                          <a:latin typeface="Calibri" panose="020F0502020204030204" pitchFamily="34" charset="0"/>
                        </a:rPr>
                        <a:t>67.5</a:t>
                      </a:r>
                      <a:endParaRPr lang="en-US" sz="28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>
                          <a:effectLst/>
                          <a:latin typeface="Calibri" panose="020F0502020204030204" pitchFamily="34" charset="0"/>
                        </a:rPr>
                        <a:t>45 %</a:t>
                      </a:r>
                      <a:endParaRPr lang="en-US" sz="28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13.5</a:t>
                      </a:r>
                      <a:endParaRPr lang="en-US" sz="2800" kern="14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9 %</a:t>
                      </a:r>
                      <a:endParaRPr lang="en-US" sz="2800" kern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1.2272</a:t>
                      </a:r>
                      <a:endParaRPr lang="en-US" sz="2800" kern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kern="1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.818 %</a:t>
                      </a:r>
                      <a:endParaRPr lang="en-US" sz="2800" kern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</a:tr>
              <a:tr h="947920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kern="1400" dirty="0">
                          <a:effectLst/>
                          <a:latin typeface="Calibri" panose="020F0502020204030204" pitchFamily="34" charset="0"/>
                        </a:rPr>
                        <a:t>* assumes, incorrectly, that all passages count equally </a:t>
                      </a:r>
                      <a:endParaRPr lang="en-US" sz="1600" i="1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kern="14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i="1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4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1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i="1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Batang" panose="02030600000101010101" pitchFamily="18" charset="-127"/>
                      </a:endParaRPr>
                    </a:p>
                  </a:txBody>
                  <a:tcPr marL="36830" marR="36830" marT="36830" marB="3683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67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8955723"/>
              </p:ext>
            </p:extLst>
          </p:nvPr>
        </p:nvGraphicFramePr>
        <p:xfrm>
          <a:off x="2027464" y="2024743"/>
          <a:ext cx="7418614" cy="4278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0450287" y="827704"/>
            <a:ext cx="18233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5600" b="1" kern="14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</a:rPr>
              <a:t>2014</a:t>
            </a:r>
            <a:endParaRPr lang="en-US" sz="5600" b="1" kern="1400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Batang" panose="02030600000101010101" pitchFamily="18" charset="-127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26028" y="827703"/>
            <a:ext cx="86214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5600" b="1" kern="14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Batang" panose="02030600000101010101" pitchFamily="18" charset="-127"/>
              </a:rPr>
              <a:t>Score Distribution</a:t>
            </a:r>
            <a:endParaRPr lang="en-US" sz="5600" b="1" kern="1400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2719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lip6b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254" y="4290986"/>
            <a:ext cx="2113107" cy="1040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92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100</TotalTime>
  <Words>63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Batang</vt:lpstr>
      <vt:lpstr>Arial</vt:lpstr>
      <vt:lpstr>Calibri</vt:lpstr>
      <vt:lpstr>Trebuchet MS</vt:lpstr>
      <vt:lpstr>Berlin</vt:lpstr>
      <vt:lpstr>AP Exam Scoring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Exam Scoring</dc:title>
  <dc:creator>Skip Nicholson</dc:creator>
  <cp:lastModifiedBy>Skip Nicholson</cp:lastModifiedBy>
  <cp:revision>7</cp:revision>
  <dcterms:created xsi:type="dcterms:W3CDTF">2014-04-04T20:39:23Z</dcterms:created>
  <dcterms:modified xsi:type="dcterms:W3CDTF">2015-04-08T19:24:49Z</dcterms:modified>
</cp:coreProperties>
</file>